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84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5" r:id="rId28"/>
    <p:sldId id="281" r:id="rId29"/>
    <p:sldId id="279" r:id="rId30"/>
    <p:sldId id="282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3097D-6331-477F-AD05-8E4AB9D060D7}" v="165" dt="2019-07-31T13:29:5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BB9186-D291-4EB2-A9D2-4F3AAFE0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61D1523-3C14-444E-88C3-BA59E118F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F56655C-82EA-458D-861A-CBE7D89E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CEEA996-99C0-429D-A629-19A33A03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BF6EE5-254C-44E1-989B-75FB5317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93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573050F-D736-4262-960C-9A910E08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C3D1A24-5A87-4639-B90E-4F7183D29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1520016-11A3-41F5-8B6D-0B968D25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BAC26D7-6912-4E17-9D06-27C2C956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3F2AF53-12D8-4D8B-8136-170A8A27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58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65EBD9F5-D3B7-46A0-B38D-4479C718E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B9E7D53-10D2-4EF4-88FA-D835AFA65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EBC710B-8472-41B3-B6A9-76CDFB41B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9332BB6-FBD8-44DE-8AF1-D82577A2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E30699D-899D-4E6D-A91C-0ADCD469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51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FB6652-DC4E-4807-BAD5-0DFE0BF2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B906BA1-B764-42C9-AA34-D14912276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6ADE39A-D45B-4860-ABB2-5588B54F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4346FB0-BF91-42F2-8523-07DD304E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6D80CAB-EDDD-40DA-96FB-AB8271CB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37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7E28038-0802-4593-802F-BAF6CDAB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2425AB3-CADD-447D-AC23-74C46CB3F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5645CF-BDA0-40DD-86C9-86B59ED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23FC83-D322-4655-BB44-C1FB791A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484D62E-00CF-4C99-8FBF-AFDEE43B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5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9B197F4-3978-42CA-AD90-362884FC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CF28398-9163-4386-8106-6C81B76AB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6784B9C-4506-4EBD-866B-C97D8F67E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9077D0B-DB73-4AFD-91A5-07A9C0FE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C77F32D-5A13-4FB6-BEC4-E490D4A0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BE4B525-6B49-45AB-AE0A-2CA0B1B0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8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D56F7AC-A881-4B6F-8C6D-C1DFBAA4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A223623-2900-411C-A540-7C896A657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0CA020E-48B0-49B9-9884-5A84C8660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91E9484-5E92-416D-934A-800731C91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218659D-091E-4CDF-A8C4-3FD5BACE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EE6C6D9-6164-49E9-A74A-7BDD80A3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9837C3B-3CDE-4330-B2EE-2A987BA2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44BEAF9-82F8-47CD-9B5C-59F36341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5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EEAD2B6-265C-4390-856F-019B40E3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C05EAA6-3888-46D5-94AF-0ADCA9C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13C9CA-807B-42D2-BA20-15918749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898B78F-09DF-4988-A727-6814C0B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4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BCD988F1-797F-429F-9B3D-0889AAC5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46CD389-B484-4A36-8864-BE5C8A34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DBFD91-7B50-4800-BDAA-59B90B15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8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39CD6-07C3-4118-8E23-DF5BD100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261374-77A6-4F90-A5D7-46B18D90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283B2E6-BBF8-4AD5-892E-EDF7AEE5D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AB8FD32-FCA2-4049-9305-0DA20AF2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8860A0E-0A2A-42A9-98FA-2D01A2150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DFD743B-FC72-45BC-B4F3-2B51BDEC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8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E76BF2-2AE0-45AC-A490-D00861A9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E65C3EFF-7D30-498B-92C8-C23BFDF7C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3C1F791-233C-42A2-99D6-4ADC80204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4D3CE6D-9A8C-4683-9F9F-18347A2A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6FD1C83-6572-45B4-853A-72A6DC21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0C5C561-EB20-48B8-85FE-8ACCE32C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80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372C125-049A-471A-8057-27ED2B6C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356365A-1BAD-4B0F-B67F-706A5D3F7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6397318-6921-4C21-981F-B47043080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88E6F-9FEA-44F7-8AE4-3A13A66CD3A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60AE1A7-B626-4B1B-AC84-6049F33B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7C6CCF5-1F62-4F5D-9BD3-94418DAD8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5CC7D-0163-4948-8F26-265AA621E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1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ia.com/pop/31191.html?AP_rand=683952144" TargetMode="External"/><Relationship Id="rId2" Type="http://schemas.openxmlformats.org/officeDocument/2006/relationships/hyperlink" Target="http://www.softschools.com/quizzes/chemistry/oxidation_numbers/quiz577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ltidict.net/cs/6722/Oxidation%20Numb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C371A1-77D1-4111-8E5A-7239E40A9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2. Electro </a:t>
            </a:r>
            <a:r>
              <a:rPr lang="sv-SE" dirty="0" err="1"/>
              <a:t>chemistry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C027EC2-1353-457D-B552-0571696DD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2.1 redox </a:t>
            </a:r>
            <a:r>
              <a:rPr lang="sv-SE" dirty="0" err="1"/>
              <a:t>reactions</a:t>
            </a:r>
            <a:endParaRPr lang="sv-SE" dirty="0"/>
          </a:p>
          <a:p>
            <a:r>
              <a:rPr lang="sv-SE" dirty="0" err="1"/>
              <a:t>Electron</a:t>
            </a:r>
            <a:r>
              <a:rPr lang="sv-SE" dirty="0"/>
              <a:t> transfer</a:t>
            </a:r>
          </a:p>
          <a:p>
            <a:r>
              <a:rPr lang="sv-SE" dirty="0"/>
              <a:t>Oxidation </a:t>
            </a:r>
            <a:r>
              <a:rPr lang="sv-SE" dirty="0" err="1"/>
              <a:t>numbers</a:t>
            </a:r>
            <a:endParaRPr lang="sv-SE" dirty="0"/>
          </a:p>
          <a:p>
            <a:r>
              <a:rPr lang="sv-SE" dirty="0" err="1"/>
              <a:t>Half</a:t>
            </a:r>
            <a:r>
              <a:rPr lang="sv-SE" dirty="0"/>
              <a:t> </a:t>
            </a:r>
            <a:r>
              <a:rPr lang="sv-SE" dirty="0" err="1"/>
              <a:t>reactions</a:t>
            </a:r>
            <a:endParaRPr lang="sv-S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98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DAA87D-27FD-46E3-91FD-B81D4D17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Amorfa ämnen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C4BE00-D78E-4137-B94B-B1EB6090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Ämnen som inte är kristallina</a:t>
            </a:r>
          </a:p>
          <a:p>
            <a:r>
              <a:rPr lang="sv-SE" dirty="0"/>
              <a:t>Karaktäristiskt för dessa är att de saknar en bestämd smältpunkt som tex glas. </a:t>
            </a:r>
          </a:p>
          <a:p>
            <a:r>
              <a:rPr lang="sv-SE" dirty="0"/>
              <a:t>Vid uppvärmning blir glas mjukare inom ett visst intervall.</a:t>
            </a:r>
          </a:p>
          <a:p>
            <a:r>
              <a:rPr lang="sv-SE" dirty="0"/>
              <a:t>Uppvärmning kan orsaka att ett amorft material bildar sin kristallina form.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10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5B0D25-9EB5-48D4-A527-D73868CB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Svavel kristallina former </a:t>
            </a:r>
            <a:endParaRPr lang="en-GB" dirty="0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363845FC-45C6-4B71-8F52-E0CC2E83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29378" r="40815" b="15098"/>
          <a:stretch/>
        </p:blipFill>
        <p:spPr>
          <a:xfrm>
            <a:off x="891853" y="2147582"/>
            <a:ext cx="7161578" cy="4068113"/>
          </a:xfrm>
        </p:spPr>
      </p:pic>
    </p:spTree>
    <p:extLst>
      <p:ext uri="{BB962C8B-B14F-4D97-AF65-F5344CB8AC3E}">
        <p14:creationId xmlns:p14="http://schemas.microsoft.com/office/powerpoint/2010/main" val="173439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F12398-3A5E-4AD7-8A75-85CB6D1A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65E13589-2E3F-49F8-88FF-1887A0A8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51741" r="67316" b="24159"/>
          <a:stretch/>
        </p:blipFill>
        <p:spPr>
          <a:xfrm>
            <a:off x="1317069" y="1200646"/>
            <a:ext cx="5553513" cy="4923317"/>
          </a:xfrm>
        </p:spPr>
      </p:pic>
    </p:spTree>
    <p:extLst>
      <p:ext uri="{BB962C8B-B14F-4D97-AF65-F5344CB8AC3E}">
        <p14:creationId xmlns:p14="http://schemas.microsoft.com/office/powerpoint/2010/main" val="61191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3F258EA-57AC-4EB5-9816-7E727DFD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989E89AA-37B3-47FB-9F0A-C3288E97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31112" r="47862" b="19147"/>
          <a:stretch/>
        </p:blipFill>
        <p:spPr>
          <a:xfrm>
            <a:off x="1324762" y="1359017"/>
            <a:ext cx="6594446" cy="4610750"/>
          </a:xfrm>
        </p:spPr>
      </p:pic>
    </p:spTree>
    <p:extLst>
      <p:ext uri="{BB962C8B-B14F-4D97-AF65-F5344CB8AC3E}">
        <p14:creationId xmlns:p14="http://schemas.microsoft.com/office/powerpoint/2010/main" val="8917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BDD12D-AC0D-4C80-9907-3A7FAFD3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5A5F93E7-00EE-4D2F-940A-3B4AAA9D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2" t="34197" r="60901" b="43054"/>
          <a:stretch/>
        </p:blipFill>
        <p:spPr>
          <a:xfrm>
            <a:off x="1358318" y="1027906"/>
            <a:ext cx="7801936" cy="4626274"/>
          </a:xfrm>
        </p:spPr>
      </p:pic>
    </p:spTree>
    <p:extLst>
      <p:ext uri="{BB962C8B-B14F-4D97-AF65-F5344CB8AC3E}">
        <p14:creationId xmlns:p14="http://schemas.microsoft.com/office/powerpoint/2010/main" val="356266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2A7035-8A2A-4E97-95A9-B1EA8305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C4CF84C6-868A-4C9E-BD52-63EAC2B2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36847" r="50911" b="22425"/>
          <a:stretch/>
        </p:blipFill>
        <p:spPr>
          <a:xfrm>
            <a:off x="931178" y="1390474"/>
            <a:ext cx="6878972" cy="4627971"/>
          </a:xfrm>
        </p:spPr>
      </p:pic>
    </p:spTree>
    <p:extLst>
      <p:ext uri="{BB962C8B-B14F-4D97-AF65-F5344CB8AC3E}">
        <p14:creationId xmlns:p14="http://schemas.microsoft.com/office/powerpoint/2010/main" val="219580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5AE055-C813-4518-8610-54CCFFC7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Oxidations tal 7 regler</a:t>
            </a:r>
            <a:br>
              <a:rPr lang="sv-SE" dirty="0"/>
            </a:br>
            <a:r>
              <a:rPr lang="sv-SE" dirty="0"/>
              <a:t>Regel 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5FF7B46-30F7-4EFA-B799-734438714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sv-SE" dirty="0"/>
                  <a:t>1.  Grundämnen i fri form har alltid oxidationstalet 0</a:t>
                </a:r>
              </a:p>
              <a:p>
                <a:r>
                  <a:rPr lang="sv-SE" dirty="0"/>
                  <a:t>Ett ämne är i fri form när det inte ingår i en kemisk förening.</a:t>
                </a:r>
              </a:p>
              <a:p>
                <a:r>
                  <a:rPr lang="sv-SE" dirty="0"/>
                  <a:t>Detta gäller alltså</a:t>
                </a:r>
              </a:p>
              <a:p>
                <a:r>
                  <a:rPr lang="sv-SE" dirty="0"/>
                  <a:t>Alla metaller i metallisk form</a:t>
                </a:r>
              </a:p>
              <a:p>
                <a:r>
                  <a:rPr lang="sv-SE" dirty="0"/>
                  <a:t>Syrgas, klorgas, vätgas ….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𝑠𝑣𝑎𝑣𝑒𝑙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endParaRPr lang="sv-SE" b="0" dirty="0"/>
              </a:p>
              <a:p>
                <a:pPr marL="0" indent="0">
                  <a:buNone/>
                </a:pPr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r>
                  <a:rPr lang="sv-SE" dirty="0"/>
                  <a:t>En kemiskförening är ett ämne som består av minst två olika typer av atomer.</a:t>
                </a:r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5FF7B46-30F7-4EFA-B799-734438714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52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7B20BF-F888-4D81-8A89-508F527C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0AAFFD3-E3A0-43BE-BB32-F22BFAE2F2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Oxidationstalet på en atom i en </a:t>
                </a:r>
                <a:r>
                  <a:rPr lang="sv-SE" dirty="0" err="1"/>
                  <a:t>enatomig</a:t>
                </a:r>
                <a:r>
                  <a:rPr lang="sv-SE" dirty="0"/>
                  <a:t> jon är alltid lika med laddningen på jonen.</a:t>
                </a:r>
              </a:p>
              <a:p>
                <a:endParaRPr lang="sv-SE" dirty="0"/>
              </a:p>
              <a:p>
                <a:r>
                  <a:rPr lang="sv-SE" dirty="0"/>
                  <a:t>Ex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𝐹𝑒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𝑁𝑎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0AAFFD3-E3A0-43BE-BB32-F22BFAE2F2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24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CE9930-D1EA-4FD6-BFE9-897A99FB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40DA91D4-BF75-455F-B02B-7ADDBA2AA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Summan av oxidationstalen för alla de atomer som ingår i en </a:t>
                </a:r>
                <a:r>
                  <a:rPr lang="sv-SE" dirty="0" err="1"/>
                  <a:t>fleratomig</a:t>
                </a:r>
                <a:r>
                  <a:rPr lang="sv-SE" dirty="0"/>
                  <a:t> molekyl är noll.</a:t>
                </a:r>
              </a:p>
              <a:p>
                <a:endParaRPr lang="sv-SE" dirty="0"/>
              </a:p>
              <a:p>
                <a:r>
                  <a:rPr lang="sv-SE" dirty="0"/>
                  <a:t>Ex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sv-SE" b="0" dirty="0"/>
              </a:p>
              <a:p>
                <a:endParaRPr lang="en-GB" dirty="0"/>
              </a:p>
              <a:p>
                <a:r>
                  <a:rPr lang="en-GB" dirty="0" err="1"/>
                  <a:t>Summan</a:t>
                </a:r>
                <a:r>
                  <a:rPr lang="en-GB" dirty="0"/>
                  <a:t> </a:t>
                </a:r>
                <a:r>
                  <a:rPr lang="en-GB" dirty="0" err="1"/>
                  <a:t>av</a:t>
                </a:r>
                <a:r>
                  <a:rPr lang="en-GB" dirty="0"/>
                  <a:t> </a:t>
                </a:r>
                <a:r>
                  <a:rPr lang="en-GB" dirty="0" err="1"/>
                  <a:t>oxidationstalen</a:t>
                </a:r>
                <a:r>
                  <a:rPr lang="en-GB" dirty="0"/>
                  <a:t> </a:t>
                </a:r>
                <a:r>
                  <a:rPr lang="en-GB" dirty="0" err="1"/>
                  <a:t>för</a:t>
                </a:r>
                <a:r>
                  <a:rPr lang="en-GB" dirty="0"/>
                  <a:t> </a:t>
                </a:r>
                <a:r>
                  <a:rPr lang="en-GB" dirty="0" err="1"/>
                  <a:t>alla</a:t>
                </a:r>
                <a:r>
                  <a:rPr lang="en-GB" dirty="0"/>
                  <a:t> </a:t>
                </a:r>
                <a:r>
                  <a:rPr lang="en-GB" dirty="0" err="1"/>
                  <a:t>atomer</a:t>
                </a:r>
                <a:r>
                  <a:rPr lang="en-GB" dirty="0"/>
                  <a:t> </a:t>
                </a:r>
                <a:r>
                  <a:rPr lang="en-GB" dirty="0" err="1"/>
                  <a:t>som</a:t>
                </a:r>
                <a:r>
                  <a:rPr lang="en-GB" dirty="0"/>
                  <a:t> </a:t>
                </a:r>
                <a:r>
                  <a:rPr lang="en-GB" dirty="0" err="1"/>
                  <a:t>ingår</a:t>
                </a:r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fleratomig</a:t>
                </a:r>
                <a:r>
                  <a:rPr lang="en-GB" dirty="0"/>
                  <a:t> </a:t>
                </a:r>
                <a:r>
                  <a:rPr lang="en-GB" dirty="0" err="1"/>
                  <a:t>jon</a:t>
                </a:r>
                <a:r>
                  <a:rPr lang="en-GB" dirty="0"/>
                  <a:t> </a:t>
                </a:r>
                <a:r>
                  <a:rPr lang="en-GB" dirty="0" err="1"/>
                  <a:t>är</a:t>
                </a:r>
                <a:r>
                  <a:rPr lang="en-GB" dirty="0"/>
                  <a:t> </a:t>
                </a:r>
                <a:r>
                  <a:rPr lang="en-GB" dirty="0" err="1"/>
                  <a:t>lika</a:t>
                </a:r>
                <a:r>
                  <a:rPr lang="en-GB" dirty="0"/>
                  <a:t> med </a:t>
                </a:r>
                <a:r>
                  <a:rPr lang="en-GB" dirty="0" err="1"/>
                  <a:t>jonens</a:t>
                </a:r>
                <a:r>
                  <a:rPr lang="en-GB" dirty="0"/>
                  <a:t> </a:t>
                </a:r>
                <a:r>
                  <a:rPr lang="en-GB" dirty="0" err="1"/>
                  <a:t>totala</a:t>
                </a:r>
                <a:r>
                  <a:rPr lang="en-GB" dirty="0"/>
                  <a:t> </a:t>
                </a:r>
                <a:r>
                  <a:rPr lang="en-GB" dirty="0" err="1"/>
                  <a:t>laddning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40DA91D4-BF75-455F-B02B-7ADDBA2AA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64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086136-474F-4EE8-856F-72669A82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4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BC67EC6B-CE16-4C43-8EE1-171C016A6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Oxidations talet för atomer som tillhör grupp 1 är alltid +1</a:t>
                </a:r>
              </a:p>
              <a:p>
                <a:r>
                  <a:rPr lang="sv-SE" dirty="0"/>
                  <a:t>Oxidations talet för atomer som tillhör grupp 2 är alltid +2</a:t>
                </a:r>
              </a:p>
              <a:p>
                <a:endParaRPr lang="sv-S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𝐶𝑎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𝑁𝑎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sv-SE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BC67EC6B-CE16-4C43-8EE1-171C016A6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29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2C2753-901F-4F5E-BD9B-CA420B1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latshållare för innehåll 6" descr="En bild som visar skärmbild&#10;&#10;Automatiskt genererad beskrivning">
            <a:extLst>
              <a:ext uri="{FF2B5EF4-FFF2-40B4-BE49-F238E27FC236}">
                <a16:creationId xmlns:a16="http://schemas.microsoft.com/office/drawing/2014/main" id="{4CAA39A9-24C8-4427-9457-B5F3CF0D0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2" y="871562"/>
            <a:ext cx="11581796" cy="3215245"/>
          </a:xfrm>
        </p:spPr>
      </p:pic>
    </p:spTree>
    <p:extLst>
      <p:ext uri="{BB962C8B-B14F-4D97-AF65-F5344CB8AC3E}">
        <p14:creationId xmlns:p14="http://schemas.microsoft.com/office/powerpoint/2010/main" val="1240834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A684D0-555C-4200-9C79-B3B2EDA9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5  syre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E2BB144-57E9-4C88-9ED4-49EB47FF2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Syre har vanligen oxidationstalet - 2</a:t>
            </a:r>
          </a:p>
          <a:p>
            <a:endParaRPr lang="sv-SE" dirty="0"/>
          </a:p>
          <a:p>
            <a:r>
              <a:rPr lang="sv-SE" dirty="0"/>
              <a:t>Undantag:</a:t>
            </a:r>
          </a:p>
          <a:p>
            <a:r>
              <a:rPr lang="sv-SE" dirty="0"/>
              <a:t>I peroxider  -1</a:t>
            </a:r>
          </a:p>
          <a:p>
            <a:r>
              <a:rPr lang="sv-SE" dirty="0"/>
              <a:t>I föreningar med Fluor. +1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18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1FF5EE-DD64-446C-A831-CF2670DC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peroxider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2A8C640E-EDFA-4F5C-9D0D-71BD734BA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Innehåller peroxidjonen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2A8C640E-EDFA-4F5C-9D0D-71BD734BA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objekt 4" descr="peroxide anion - Google Search - Google Chrome">
            <a:extLst>
              <a:ext uri="{FF2B5EF4-FFF2-40B4-BE49-F238E27FC236}">
                <a16:creationId xmlns:a16="http://schemas.microsoft.com/office/drawing/2014/main" id="{1ADF73AB-0E7F-4DCA-9DAC-4385F0230B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t="30226" r="41443" b="18810"/>
          <a:stretch/>
        </p:blipFill>
        <p:spPr>
          <a:xfrm>
            <a:off x="1166070" y="2592199"/>
            <a:ext cx="6182686" cy="33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F5D12D1-09F9-4665-8D8F-13E25753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Exempel på peroxid. Väteperoxid</a:t>
            </a:r>
            <a:br>
              <a:rPr lang="sv-SE" dirty="0"/>
            </a:br>
            <a:r>
              <a:rPr lang="sv-SE" dirty="0"/>
              <a:t>vad blir syrets oxidationstal?</a:t>
            </a:r>
            <a:endParaRPr lang="en-GB" dirty="0"/>
          </a:p>
        </p:txBody>
      </p:sp>
      <p:pic>
        <p:nvPicPr>
          <p:cNvPr id="5" name="Platshållare för innehåll 4" descr="peroxide anion - Google Search - Google Chrome">
            <a:extLst>
              <a:ext uri="{FF2B5EF4-FFF2-40B4-BE49-F238E27FC236}">
                <a16:creationId xmlns:a16="http://schemas.microsoft.com/office/drawing/2014/main" id="{C73F0457-65FD-4DB9-BBDB-B570E3317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15111" r="42184" b="31101"/>
          <a:stretch/>
        </p:blipFill>
        <p:spPr>
          <a:xfrm>
            <a:off x="1006680" y="1778464"/>
            <a:ext cx="7072280" cy="4102217"/>
          </a:xfrm>
        </p:spPr>
      </p:pic>
    </p:spTree>
    <p:extLst>
      <p:ext uri="{BB962C8B-B14F-4D97-AF65-F5344CB8AC3E}">
        <p14:creationId xmlns:p14="http://schemas.microsoft.com/office/powerpoint/2010/main" val="338522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3DC262-46BA-45FD-B349-C7225DC1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Superoxid , oparad elektron- radikal ostabil</a:t>
            </a:r>
            <a:endParaRPr lang="en-GB" dirty="0"/>
          </a:p>
        </p:txBody>
      </p:sp>
      <p:pic>
        <p:nvPicPr>
          <p:cNvPr id="5" name="Platshållare för innehåll 4" descr="superoxid - Google Search - Google Chrome">
            <a:extLst>
              <a:ext uri="{FF2B5EF4-FFF2-40B4-BE49-F238E27FC236}">
                <a16:creationId xmlns:a16="http://schemas.microsoft.com/office/drawing/2014/main" id="{8BEF25EB-9FEA-4674-BD08-E1E49325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" t="12990" r="85193" b="71779"/>
          <a:stretch/>
        </p:blipFill>
        <p:spPr>
          <a:xfrm>
            <a:off x="2224754" y="2332140"/>
            <a:ext cx="3871246" cy="2466363"/>
          </a:xfrm>
        </p:spPr>
      </p:pic>
    </p:spTree>
    <p:extLst>
      <p:ext uri="{BB962C8B-B14F-4D97-AF65-F5344CB8AC3E}">
        <p14:creationId xmlns:p14="http://schemas.microsoft.com/office/powerpoint/2010/main" val="34961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AF7B6-F358-4A9B-8D9D-F56E6414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mitokondrie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54B9F2-EC31-4626-8C99-9DF4473E4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Cellens kraftmaskin. </a:t>
            </a:r>
          </a:p>
          <a:p>
            <a:r>
              <a:rPr lang="sv-SE" dirty="0"/>
              <a:t>Förbränning av </a:t>
            </a:r>
            <a:r>
              <a:rPr lang="sv-SE" dirty="0" err="1"/>
              <a:t>acetylkoenzym</a:t>
            </a:r>
            <a:r>
              <a:rPr lang="sv-SE" dirty="0"/>
              <a:t> A med hjälp av syre.</a:t>
            </a:r>
          </a:p>
          <a:p>
            <a:r>
              <a:rPr lang="en-GB" dirty="0" err="1"/>
              <a:t>Bildar</a:t>
            </a:r>
            <a:r>
              <a:rPr lang="en-GB" dirty="0"/>
              <a:t> ATP</a:t>
            </a:r>
          </a:p>
          <a:p>
            <a:endParaRPr lang="en-GB" dirty="0"/>
          </a:p>
          <a:p>
            <a:endParaRPr lang="sv-SE" dirty="0"/>
          </a:p>
        </p:txBody>
      </p:sp>
      <p:pic>
        <p:nvPicPr>
          <p:cNvPr id="5" name="Bildobjekt 4" descr="Acetyl-CoA-2D - Acetyl-CoA – Wikipedia - Google Chrome">
            <a:extLst>
              <a:ext uri="{FF2B5EF4-FFF2-40B4-BE49-F238E27FC236}">
                <a16:creationId xmlns:a16="http://schemas.microsoft.com/office/drawing/2014/main" id="{315AABE9-A5AB-4DA3-8C23-46169EE0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6" t="31487" r="2500" b="32560"/>
          <a:stretch/>
        </p:blipFill>
        <p:spPr>
          <a:xfrm>
            <a:off x="4672666" y="3020036"/>
            <a:ext cx="3867325" cy="3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90E8784-49FA-4E15-9CF1-C23A7B68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En restprodukt vid cellandning är superoxid.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4F6CDA5-23F5-4CAB-A7D3-A12B28AD3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Vad händer med den?</a:t>
            </a:r>
          </a:p>
          <a:p>
            <a:endParaRPr lang="sv-SE" dirty="0"/>
          </a:p>
          <a:p>
            <a:r>
              <a:rPr lang="en-GB" dirty="0" err="1"/>
              <a:t>superoxidnedbrytande</a:t>
            </a:r>
            <a:r>
              <a:rPr lang="en-GB" dirty="0"/>
              <a:t> </a:t>
            </a:r>
            <a:r>
              <a:rPr lang="en-GB" dirty="0" err="1"/>
              <a:t>enzymet</a:t>
            </a:r>
            <a:r>
              <a:rPr lang="en-GB" dirty="0"/>
              <a:t> </a:t>
            </a:r>
            <a:r>
              <a:rPr lang="en-GB" dirty="0" err="1"/>
              <a:t>superoxiddismutas</a:t>
            </a:r>
            <a:r>
              <a:rPr lang="en-GB" dirty="0"/>
              <a:t> SOD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753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1BD4A5-60C8-4A90-A7B6-F47219D1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Superoxid är extremt giftig och produceras av kroppens immunförsvar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E60065-C716-400E-9664-CA3F8376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Superoxids giftverkan beror på dess förmåga att inaktivera enzymer med järn-svavel-komplex, som är nödvändiga för många biokemiska reaktionsvägar.</a:t>
            </a:r>
          </a:p>
          <a:p>
            <a:endParaRPr lang="sv-S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65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FC89780-5F0E-4E42-8D3C-D82168E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Fagocyter</a:t>
            </a:r>
            <a:br>
              <a:rPr lang="sv-SE" dirty="0">
                <a:cs typeface="Calibri Light"/>
              </a:rPr>
            </a:br>
            <a:r>
              <a:rPr lang="sv-SE">
                <a:cs typeface="Calibri Light"/>
              </a:rPr>
              <a:t>syreoxid </a:t>
            </a:r>
            <a:endParaRPr lang="en-GB" dirty="0"/>
          </a:p>
        </p:txBody>
      </p:sp>
      <p:pic>
        <p:nvPicPr>
          <p:cNvPr id="5" name="Platshållare för innehåll 4" descr="fagocyte - Google Search - Google Chrome">
            <a:extLst>
              <a:ext uri="{FF2B5EF4-FFF2-40B4-BE49-F238E27FC236}">
                <a16:creationId xmlns:a16="http://schemas.microsoft.com/office/drawing/2014/main" id="{371E3A47-1EC9-4916-8EDF-AC30BDA76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14147" r="66580" b="43439"/>
          <a:stretch/>
        </p:blipFill>
        <p:spPr>
          <a:xfrm>
            <a:off x="4211273" y="427838"/>
            <a:ext cx="5335399" cy="6310688"/>
          </a:xfrm>
        </p:spPr>
      </p:pic>
    </p:spTree>
    <p:extLst>
      <p:ext uri="{BB962C8B-B14F-4D97-AF65-F5344CB8AC3E}">
        <p14:creationId xmlns:p14="http://schemas.microsoft.com/office/powerpoint/2010/main" val="144691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6D7548D-8E97-49AB-8475-EF1DE20C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protein with iron sulphur irons oxidation state - Google Search - Google Chrome">
            <a:extLst>
              <a:ext uri="{FF2B5EF4-FFF2-40B4-BE49-F238E27FC236}">
                <a16:creationId xmlns:a16="http://schemas.microsoft.com/office/drawing/2014/main" id="{C0B7AB64-5A11-432C-8C8D-49A72973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30148" r="47231" b="15484"/>
          <a:stretch/>
        </p:blipFill>
        <p:spPr>
          <a:xfrm>
            <a:off x="838200" y="70217"/>
            <a:ext cx="8398079" cy="6488377"/>
          </a:xfrm>
        </p:spPr>
      </p:pic>
    </p:spTree>
    <p:extLst>
      <p:ext uri="{BB962C8B-B14F-4D97-AF65-F5344CB8AC3E}">
        <p14:creationId xmlns:p14="http://schemas.microsoft.com/office/powerpoint/2010/main" val="2332928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C68456C-8444-4956-B852-A51E389A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41AAAEF-D007-4E7F-A3A5-ACCCF798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dirty="0"/>
              <a:t>Kaliumsuperoxid… används som för att bilda syre i ubåtar och rymdfärjor.</a:t>
            </a:r>
          </a:p>
          <a:p>
            <a:endParaRPr lang="sv-SE" dirty="0"/>
          </a:p>
          <a:p>
            <a:endParaRPr lang="sv-SE" dirty="0"/>
          </a:p>
          <a:p>
            <a:endParaRPr lang="en-GB" dirty="0"/>
          </a:p>
        </p:txBody>
      </p:sp>
      <p:pic>
        <p:nvPicPr>
          <p:cNvPr id="5" name="Bildobjekt 4" descr="potassium superoxide - Google Search - Google Chrome">
            <a:extLst>
              <a:ext uri="{FF2B5EF4-FFF2-40B4-BE49-F238E27FC236}">
                <a16:creationId xmlns:a16="http://schemas.microsoft.com/office/drawing/2014/main" id="{D26956E0-59A5-4AB0-9A69-582BF4A1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44481" r="52454" b="30795"/>
          <a:stretch/>
        </p:blipFill>
        <p:spPr>
          <a:xfrm>
            <a:off x="1107346" y="2978092"/>
            <a:ext cx="7005661" cy="31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5AE055-C813-4518-8610-54CCFFC7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Oxidations tal 7 regler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5FF7B46-30F7-4EFA-B799-734438714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sv-SE" dirty="0"/>
                  <a:t>1.  Grundämnen i fri form har alltid oxidationstalet 0</a:t>
                </a:r>
              </a:p>
              <a:p>
                <a:r>
                  <a:rPr lang="sv-SE" dirty="0"/>
                  <a:t>Ett ämne är i fri form när det inte ingår i en kemisk förening.</a:t>
                </a:r>
              </a:p>
              <a:p>
                <a:r>
                  <a:rPr lang="sv-SE" dirty="0"/>
                  <a:t>Detta gäller alltså</a:t>
                </a:r>
              </a:p>
              <a:p>
                <a:r>
                  <a:rPr lang="sv-SE" dirty="0"/>
                  <a:t>Alla metaller i metallisk form</a:t>
                </a:r>
              </a:p>
              <a:p>
                <a:r>
                  <a:rPr lang="sv-SE" dirty="0"/>
                  <a:t>Syrgas, klorgas, vätgas ….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 ….</m:t>
                    </m:r>
                  </m:oMath>
                </a14:m>
                <a:endParaRPr lang="sv-SE" b="0" dirty="0"/>
              </a:p>
              <a:p>
                <a:pPr marL="0" indent="0">
                  <a:buNone/>
                </a:pPr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endParaRPr lang="sv-SE" dirty="0"/>
              </a:p>
              <a:p>
                <a:r>
                  <a:rPr lang="sv-SE" dirty="0"/>
                  <a:t>En kemiskförening är ett ämne som består av minst två olika typer av atomer.</a:t>
                </a:r>
                <a:endParaRPr lang="en-GB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A5FF7B46-30F7-4EFA-B799-734438714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84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0E374E-6477-49F8-BAFC-67A6E4DF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Syre med fluor oxidationstal?</a:t>
            </a:r>
            <a:endParaRPr lang="en-GB" dirty="0"/>
          </a:p>
        </p:txBody>
      </p:sp>
      <p:pic>
        <p:nvPicPr>
          <p:cNvPr id="5" name="Platshållare för innehåll 4" descr="Oxygen fluoride - Wikipedia - Google Chrome">
            <a:extLst>
              <a:ext uri="{FF2B5EF4-FFF2-40B4-BE49-F238E27FC236}">
                <a16:creationId xmlns:a16="http://schemas.microsoft.com/office/drawing/2014/main" id="{38368086-E1FA-4443-838C-EFA12F79C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3" t="17232" r="2118" b="65610"/>
          <a:stretch/>
        </p:blipFill>
        <p:spPr>
          <a:xfrm>
            <a:off x="1635852" y="1771247"/>
            <a:ext cx="4395833" cy="3315505"/>
          </a:xfrm>
        </p:spPr>
      </p:pic>
    </p:spTree>
    <p:extLst>
      <p:ext uri="{BB962C8B-B14F-4D97-AF65-F5344CB8AC3E}">
        <p14:creationId xmlns:p14="http://schemas.microsoft.com/office/powerpoint/2010/main" val="669696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5A9525-DB45-4A23-B567-325F9FE3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6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E426272-3E15-4FF1-91F4-942CB410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Väte har normalt oxidationstalet +1</a:t>
            </a:r>
          </a:p>
          <a:p>
            <a:endParaRPr lang="sv-SE" dirty="0"/>
          </a:p>
          <a:p>
            <a:r>
              <a:rPr lang="sv-SE" dirty="0"/>
              <a:t>Undantag </a:t>
            </a:r>
            <a:r>
              <a:rPr lang="sv-SE" dirty="0" err="1"/>
              <a:t>metallhydrider</a:t>
            </a:r>
            <a:endParaRPr lang="sv-SE" dirty="0"/>
          </a:p>
          <a:p>
            <a:endParaRPr lang="sv-SE" dirty="0"/>
          </a:p>
          <a:p>
            <a:r>
              <a:rPr lang="sv-SE" dirty="0"/>
              <a:t>MgH2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99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C88F8D-E0FA-427E-BA37-85F87B1F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Regel 7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4891884-F327-446E-8231-B054FA56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Fluor har alltid oxidationstalet -1 ( i en kemisk förening)</a:t>
            </a:r>
          </a:p>
          <a:p>
            <a:r>
              <a:rPr lang="sv-SE" dirty="0"/>
              <a:t>Resten av halogenerna har oxidationstalet -1</a:t>
            </a:r>
          </a:p>
          <a:p>
            <a:r>
              <a:rPr lang="sv-SE" dirty="0"/>
              <a:t>Undantag bundet till syre eller till </a:t>
            </a:r>
            <a:r>
              <a:rPr lang="sv-SE" dirty="0" err="1"/>
              <a:t>flour</a:t>
            </a:r>
            <a:r>
              <a:rPr lang="sv-S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3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375F66-04B1-4E2A-933C-769C5C6B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DF1AF39-47E8-439D-857B-600161EA6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http://www.softschools.com/quizzes/chemistry/oxidation_numbers/quiz5772.html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https://www.quia.com/pop/31191.html?AP_rand=683952144</a:t>
            </a:r>
            <a:endParaRPr lang="en-GB" dirty="0"/>
          </a:p>
          <a:p>
            <a:endParaRPr lang="en-GB" dirty="0"/>
          </a:p>
          <a:p>
            <a:r>
              <a:rPr lang="en-GB">
                <a:hlinkClick r:id="rId4"/>
              </a:rPr>
              <a:t>https://multidict.net/cs/6722/Oxidation%20Number.pdf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78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FD621F-84C6-4829-A77C-8E39F7A4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Svavel</a:t>
            </a:r>
            <a:br>
              <a:rPr lang="sv-SE" dirty="0"/>
            </a:br>
            <a:r>
              <a:rPr lang="sv-SE" dirty="0"/>
              <a:t>skapar gärna föreningar med andra ämnen</a:t>
            </a:r>
            <a:br>
              <a:rPr lang="sv-SE" dirty="0"/>
            </a:br>
            <a:r>
              <a:rPr lang="sv-SE" dirty="0"/>
              <a:t>i kombination med syre och väte bildas…..</a:t>
            </a:r>
            <a:br>
              <a:rPr lang="sv-SE" dirty="0"/>
            </a:br>
            <a:r>
              <a:rPr lang="sv-SE" dirty="0"/>
              <a:t>I fri form gulaktig kristall </a:t>
            </a:r>
            <a:endParaRPr lang="en-GB" dirty="0"/>
          </a:p>
        </p:txBody>
      </p:sp>
      <p:pic>
        <p:nvPicPr>
          <p:cNvPr id="5" name="Platshållare för innehåll 4" descr="Svavel (S) - Grundämne nr 16 i Periodiska systemet - Google Chrome">
            <a:extLst>
              <a:ext uri="{FF2B5EF4-FFF2-40B4-BE49-F238E27FC236}">
                <a16:creationId xmlns:a16="http://schemas.microsoft.com/office/drawing/2014/main" id="{AED72E66-8D10-4F48-8C35-A8703F9B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t="52181" r="51793" b="17356"/>
          <a:stretch/>
        </p:blipFill>
        <p:spPr>
          <a:xfrm>
            <a:off x="1782146" y="3704254"/>
            <a:ext cx="2473955" cy="1604863"/>
          </a:xfrm>
        </p:spPr>
      </p:pic>
    </p:spTree>
    <p:extLst>
      <p:ext uri="{BB962C8B-B14F-4D97-AF65-F5344CB8AC3E}">
        <p14:creationId xmlns:p14="http://schemas.microsoft.com/office/powerpoint/2010/main" val="312286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C04E99-50DC-4443-ACF9-81B4CD8A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Svavel är en </a:t>
            </a:r>
            <a:r>
              <a:rPr lang="sv-SE" dirty="0" err="1"/>
              <a:t>polyatomisk</a:t>
            </a:r>
            <a:r>
              <a:rPr lang="sv-SE" dirty="0"/>
              <a:t> ickemetall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79830E2-556E-4D92-B000-D5F027DD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Polyatomisak</a:t>
            </a:r>
            <a:r>
              <a:rPr lang="sv-SE" dirty="0"/>
              <a:t> grundämnen är en undergrupp till ickemetaller</a:t>
            </a:r>
          </a:p>
          <a:p>
            <a:r>
              <a:rPr lang="sv-SE" dirty="0"/>
              <a:t>Högre smältpunkt och kokpunkt</a:t>
            </a:r>
          </a:p>
          <a:p>
            <a:r>
              <a:rPr lang="sv-SE" dirty="0"/>
              <a:t>Längre intervall mellan smält och kokpunkt</a:t>
            </a:r>
          </a:p>
          <a:p>
            <a:endParaRPr lang="sv-SE" dirty="0"/>
          </a:p>
          <a:p>
            <a:r>
              <a:rPr lang="sv-SE" dirty="0"/>
              <a:t>De </a:t>
            </a:r>
            <a:r>
              <a:rPr lang="sv-SE" dirty="0" err="1"/>
              <a:t>polyatomiska</a:t>
            </a:r>
            <a:r>
              <a:rPr lang="sv-SE" dirty="0"/>
              <a:t> ickemetallerna är kol, svavel, fosfor och selen.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903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BD9E1CD-5249-4E73-88D9-DE14FF2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En annan undergrupp till ickemetaller är </a:t>
            </a:r>
            <a:r>
              <a:rPr lang="sv-SE" dirty="0" err="1"/>
              <a:t>diatomic</a:t>
            </a:r>
            <a:r>
              <a:rPr lang="sv-SE" dirty="0"/>
              <a:t> elements</a:t>
            </a:r>
            <a:endParaRPr lang="en-GB" dirty="0"/>
          </a:p>
        </p:txBody>
      </p:sp>
      <p:pic>
        <p:nvPicPr>
          <p:cNvPr id="7" name="Platshållare för innehåll 6" descr="compounds with oxygen and fluorine - Google Search - Google Chrome">
            <a:extLst>
              <a:ext uri="{FF2B5EF4-FFF2-40B4-BE49-F238E27FC236}">
                <a16:creationId xmlns:a16="http://schemas.microsoft.com/office/drawing/2014/main" id="{762A8A8F-6FAA-4312-AA73-E8A167306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t="44993" r="19048" b="39391"/>
          <a:stretch/>
        </p:blipFill>
        <p:spPr>
          <a:xfrm>
            <a:off x="2558642" y="2044816"/>
            <a:ext cx="5526484" cy="3391250"/>
          </a:xfrm>
        </p:spPr>
      </p:pic>
    </p:spTree>
    <p:extLst>
      <p:ext uri="{BB962C8B-B14F-4D97-AF65-F5344CB8AC3E}">
        <p14:creationId xmlns:p14="http://schemas.microsoft.com/office/powerpoint/2010/main" val="330425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9EC2E6-C489-4C22-96AE-F399C4AC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latshållare för innehåll 4" descr="2.6: Molecules and Molecular Compounds - Chemistry LibreTexts - Google Chrome">
            <a:extLst>
              <a:ext uri="{FF2B5EF4-FFF2-40B4-BE49-F238E27FC236}">
                <a16:creationId xmlns:a16="http://schemas.microsoft.com/office/drawing/2014/main" id="{1E96BE63-CE6F-4CC7-98C0-F7EE6FE2D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33812" r="18838" b="14521"/>
          <a:stretch/>
        </p:blipFill>
        <p:spPr>
          <a:xfrm>
            <a:off x="436228" y="713064"/>
            <a:ext cx="10760822" cy="4798503"/>
          </a:xfrm>
        </p:spPr>
      </p:pic>
    </p:spTree>
    <p:extLst>
      <p:ext uri="{BB962C8B-B14F-4D97-AF65-F5344CB8AC3E}">
        <p14:creationId xmlns:p14="http://schemas.microsoft.com/office/powerpoint/2010/main" val="374357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B1B5BE-730C-4535-A6B3-A2B4D8B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Svavel allotroper</a:t>
            </a: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942B496-C7C2-414F-BB07-ADBA2312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Allotropi</a:t>
            </a:r>
            <a:r>
              <a:rPr lang="sv-SE" dirty="0"/>
              <a:t> nämndes första gången av Berzelius 1841 </a:t>
            </a:r>
          </a:p>
          <a:p>
            <a:r>
              <a:rPr lang="sv-SE" dirty="0"/>
              <a:t>Oklart om Berzelius förstod att det är olika former av samma grundämne.</a:t>
            </a:r>
          </a:p>
          <a:p>
            <a:endParaRPr lang="sv-SE" dirty="0"/>
          </a:p>
          <a:p>
            <a:r>
              <a:rPr lang="sv-SE" dirty="0"/>
              <a:t>Det vill säga att atomerna sitter ihop på olika sätt.</a:t>
            </a:r>
          </a:p>
          <a:p>
            <a:r>
              <a:rPr lang="sv-SE" dirty="0"/>
              <a:t>Tex syrgas och ozon.</a:t>
            </a:r>
          </a:p>
          <a:p>
            <a:endParaRPr lang="sv-S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53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286954-46E7-48D7-B223-E35B052E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Svavel allotroper</a:t>
            </a:r>
            <a:endParaRPr lang="en-GB" dirty="0"/>
          </a:p>
        </p:txBody>
      </p:sp>
      <p:pic>
        <p:nvPicPr>
          <p:cNvPr id="5" name="Platshållare för innehåll 4" descr="sulphur crystal - Google Search - Google Chrome">
            <a:extLst>
              <a:ext uri="{FF2B5EF4-FFF2-40B4-BE49-F238E27FC236}">
                <a16:creationId xmlns:a16="http://schemas.microsoft.com/office/drawing/2014/main" id="{3475514E-DCFA-447F-9B30-2EF51F26D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5" t="38246" r="55485" b="48459"/>
          <a:stretch/>
        </p:blipFill>
        <p:spPr>
          <a:xfrm>
            <a:off x="1224791" y="1971411"/>
            <a:ext cx="9118835" cy="2751591"/>
          </a:xfrm>
        </p:spPr>
      </p:pic>
    </p:spTree>
    <p:extLst>
      <p:ext uri="{BB962C8B-B14F-4D97-AF65-F5344CB8AC3E}">
        <p14:creationId xmlns:p14="http://schemas.microsoft.com/office/powerpoint/2010/main" val="302384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561</Words>
  <Application>Microsoft Office PowerPoint</Application>
  <PresentationFormat>Widescreen</PresentationFormat>
  <Paragraphs>104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Office-tema</vt:lpstr>
      <vt:lpstr>2. Electro chemistry</vt:lpstr>
      <vt:lpstr>PowerPoint Presentation</vt:lpstr>
      <vt:lpstr>Oxidations tal 7 regler</vt:lpstr>
      <vt:lpstr>Svavel skapar gärna föreningar med andra ämnen i kombination med syre och väte bildas….. I fri form gulaktig kristall </vt:lpstr>
      <vt:lpstr>Svavel är en polyatomisk ickemetall</vt:lpstr>
      <vt:lpstr>En annan undergrupp till ickemetaller är diatomic elements</vt:lpstr>
      <vt:lpstr>PowerPoint Presentation</vt:lpstr>
      <vt:lpstr>Svavel allotroper</vt:lpstr>
      <vt:lpstr>Svavel allotroper</vt:lpstr>
      <vt:lpstr>Amorfa ämnen</vt:lpstr>
      <vt:lpstr>Svavel kristallina former </vt:lpstr>
      <vt:lpstr>PowerPoint Presentation</vt:lpstr>
      <vt:lpstr>PowerPoint Presentation</vt:lpstr>
      <vt:lpstr>PowerPoint Presentation</vt:lpstr>
      <vt:lpstr>PowerPoint Presentation</vt:lpstr>
      <vt:lpstr>Oxidations tal 7 regler Regel 1</vt:lpstr>
      <vt:lpstr>Regel 2</vt:lpstr>
      <vt:lpstr>Regel 3</vt:lpstr>
      <vt:lpstr>Regel 4</vt:lpstr>
      <vt:lpstr>Regel 5  syre</vt:lpstr>
      <vt:lpstr>peroxider</vt:lpstr>
      <vt:lpstr>Exempel på peroxid. Väteperoxid vad blir syrets oxidationstal?</vt:lpstr>
      <vt:lpstr>Superoxid , oparad elektron- radikal ostabil</vt:lpstr>
      <vt:lpstr>mitokondrie</vt:lpstr>
      <vt:lpstr>En restprodukt vid cellandning är superoxid.</vt:lpstr>
      <vt:lpstr>Superoxid är extremt giftig och produceras av kroppens immunförsvar</vt:lpstr>
      <vt:lpstr>Fagocyter syreoxid </vt:lpstr>
      <vt:lpstr>PowerPoint Presentation</vt:lpstr>
      <vt:lpstr>PowerPoint Presentation</vt:lpstr>
      <vt:lpstr>Syre med fluor oxidationstal?</vt:lpstr>
      <vt:lpstr>Regel 6</vt:lpstr>
      <vt:lpstr>Regel 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Redoxreaction 2</dc:title>
  <dc:creator>felix backstrom</dc:creator>
  <cp:lastModifiedBy>felix backstrom</cp:lastModifiedBy>
  <cp:revision>17</cp:revision>
  <dcterms:created xsi:type="dcterms:W3CDTF">2019-07-31T09:24:25Z</dcterms:created>
  <dcterms:modified xsi:type="dcterms:W3CDTF">2019-09-03T02:51:50Z</dcterms:modified>
</cp:coreProperties>
</file>